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0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CCFF33"/>
    <a:srgbClr val="FF00FF"/>
    <a:srgbClr val="3366FF"/>
    <a:srgbClr val="CC0066"/>
    <a:srgbClr val="CC00CC"/>
    <a:srgbClr val="CCFFFF"/>
    <a:srgbClr val="8034A2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6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BAFA0-5D40-4257-B78E-1994932FDA06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C0526-8318-4E79-9ED1-E3F34DE7D7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54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0526-8318-4E79-9ED1-E3F34DE7D73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69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0526-8318-4E79-9ED1-E3F34DE7D73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41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15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53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780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02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52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24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8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46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106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11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9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6EB61-EB22-4406-82FA-9B9705DCAB72}" type="datetimeFigureOut">
              <a:rPr lang="en-AU" smtClean="0"/>
              <a:t>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05AB-5CFA-4643-8092-EB168989EE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05" y="3629667"/>
            <a:ext cx="3429000" cy="263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5" y="3179675"/>
            <a:ext cx="3291274" cy="3291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92" y="3179674"/>
            <a:ext cx="3810000" cy="3291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70" y="62812"/>
            <a:ext cx="4267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0" y="222460"/>
            <a:ext cx="3417524" cy="252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6907" y="2876915"/>
                <a:ext cx="10643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5400" b="0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AU" sz="5400" b="0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  <m:r>
                      <a:rPr lang="bn-BD" sz="5400" b="0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AU" sz="5400" dirty="0" smtClean="0">
                    <a:solidFill>
                      <a:srgbClr val="CC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AU" sz="5400" dirty="0">
                  <a:solidFill>
                    <a:srgbClr val="CC33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07" y="2876915"/>
                <a:ext cx="1064301" cy="923330"/>
              </a:xfrm>
              <a:prstGeom prst="rect">
                <a:avLst/>
              </a:prstGeom>
              <a:blipFill rotWithShape="0">
                <a:blip r:embed="rId3"/>
                <a:stretch>
                  <a:fillRect r="-22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43594" y="3021953"/>
            <a:ext cx="241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 ক্ষেত্রে </a:t>
            </a:r>
            <a:endParaRPr lang="en-AU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1744" y="2923082"/>
            <a:ext cx="272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439653" y="3021953"/>
            <a:ext cx="286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 &gt; লম্ব 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298243" y="1783830"/>
            <a:ext cx="44970" cy="25932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670623" y="4377128"/>
            <a:ext cx="3672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700603" y="1783830"/>
            <a:ext cx="3597640" cy="25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7150308" y="3945282"/>
            <a:ext cx="329784" cy="86656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89954" y="394528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54" y="3945282"/>
                <a:ext cx="9144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9567" y="2923082"/>
                <a:ext cx="13341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4800" dirty="0" smtClean="0">
                    <a:solidFill>
                      <a:srgbClr val="FF00FF"/>
                    </a:solidFill>
                  </a:rPr>
                  <a:t>45</a:t>
                </a:r>
                <a14:m>
                  <m:oMath xmlns:m="http://schemas.openxmlformats.org/officeDocument/2006/math">
                    <m:r>
                      <a:rPr lang="en-AU" sz="48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AU" sz="48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7" y="2923082"/>
                <a:ext cx="1334125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0548" t="-16176" b="-389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439653" y="2923082"/>
            <a:ext cx="172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solidFill>
                  <a:srgbClr val="FF0000"/>
                </a:solidFill>
              </a:rPr>
              <a:t>ভূমি </a:t>
            </a:r>
            <a:r>
              <a:rPr lang="en-AU" sz="3600" dirty="0" smtClean="0">
                <a:solidFill>
                  <a:srgbClr val="FF0000"/>
                </a:solidFill>
              </a:rPr>
              <a:t>=</a:t>
            </a:r>
            <a:r>
              <a:rPr lang="as-IN" sz="3600" dirty="0" smtClean="0">
                <a:solidFill>
                  <a:srgbClr val="FF0000"/>
                </a:solidFill>
              </a:rPr>
              <a:t> </a:t>
            </a:r>
            <a:r>
              <a:rPr lang="as-IN" sz="3600" dirty="0">
                <a:solidFill>
                  <a:srgbClr val="FF0000"/>
                </a:solidFill>
              </a:rPr>
              <a:t>লম্ব 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69836" y="4377128"/>
            <a:ext cx="2473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869836" y="1783830"/>
            <a:ext cx="2428407" cy="25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8169639" y="3945282"/>
            <a:ext cx="299804" cy="86656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04354" y="3945282"/>
                <a:ext cx="854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solidFill>
                      <a:srgbClr val="FF0000"/>
                    </a:solidFill>
                  </a:rPr>
                  <a:t>45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354" y="3945282"/>
                <a:ext cx="85443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5674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9371" y="2991175"/>
                <a:ext cx="11842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4000" dirty="0" smtClean="0">
                    <a:solidFill>
                      <a:srgbClr val="CC3399"/>
                    </a:solidFill>
                  </a:rPr>
                  <a:t>60</a:t>
                </a:r>
                <a14:m>
                  <m:oMath xmlns:m="http://schemas.openxmlformats.org/officeDocument/2006/math">
                    <m:r>
                      <a:rPr lang="en-AU" sz="4000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AU" sz="4000" dirty="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71" y="2991175"/>
                <a:ext cx="1184223" cy="707886"/>
              </a:xfrm>
              <a:prstGeom prst="rect">
                <a:avLst/>
              </a:prstGeom>
              <a:blipFill rotWithShape="0">
                <a:blip r:embed="rId7"/>
                <a:stretch>
                  <a:fillRect l="-17949" t="-15517" b="-362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382257" y="2898842"/>
            <a:ext cx="1856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bn-BD" sz="40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 </a:t>
            </a:r>
            <a:r>
              <a:rPr lang="as-IN" sz="40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  <a:endParaRPr lang="as-IN" sz="4000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9084039" y="1783830"/>
            <a:ext cx="1214204" cy="2593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084039" y="4377128"/>
            <a:ext cx="12366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58793" y="3945282"/>
                <a:ext cx="719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solidFill>
                      <a:srgbClr val="CC3399"/>
                    </a:solidFill>
                  </a:rPr>
                  <a:t>60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AU" dirty="0">
                  <a:solidFill>
                    <a:srgbClr val="CC339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793" y="3945282"/>
                <a:ext cx="71952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7627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8994099" y="3945282"/>
            <a:ext cx="584616" cy="86656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4" grpId="0"/>
      <p:bldP spid="4" grpId="1"/>
      <p:bldP spid="13" grpId="0" animBg="1"/>
      <p:bldP spid="13" grpId="1" animBg="1"/>
      <p:bldP spid="14" grpId="0" build="allAtOnce"/>
      <p:bldP spid="17" grpId="0" build="allAtOnce"/>
      <p:bldP spid="20" grpId="0"/>
      <p:bldP spid="20" grpId="1"/>
      <p:bldP spid="25" grpId="0" animBg="1"/>
      <p:bldP spid="25" grpId="1" animBg="1"/>
      <p:bldP spid="26" grpId="0" build="allAtOnce"/>
      <p:bldP spid="28" grpId="0"/>
      <p:bldP spid="29" grpId="0"/>
      <p:bldP spid="3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44" y="434715"/>
            <a:ext cx="866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সমস্যা সমাধানের চেষ্টা করি</a:t>
            </a:r>
            <a:endParaRPr lang="en-AU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9585" y="310091"/>
                <a:ext cx="113025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১.একটি মিনারের পাদদেশ থেকে কিছু দূরে একটি স্থানে মিনারটির শীর্ষের উন্নতি কোণ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AU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AU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মিনারটির উচ্চতা </a:t>
                </a:r>
                <a:r>
                  <a:rPr lang="en-AU" sz="28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26 </a:t>
                </a:r>
                <a:r>
                  <a:rPr lang="bn-BD" sz="2800" dirty="0" smtClean="0">
                    <a:solidFill>
                      <a:srgbClr val="0070C0"/>
                    </a:solidFill>
                    <a:cs typeface="NikoshBAN" panose="02000000000000000000" pitchFamily="2" charset="0"/>
                  </a:rPr>
                  <a:t>মিটার হলে, মিনার থেকে ঐ স্থানের দূরত্ব নির্ণয় কর ।</a:t>
                </a:r>
                <a:endParaRPr lang="en-AU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85" y="310091"/>
                <a:ext cx="11302584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079" t="-5769" b="-179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9054059" y="2818151"/>
            <a:ext cx="2413416" cy="1448623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8669263" y="2465563"/>
            <a:ext cx="53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8844342" y="427044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467475" y="439578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</a:t>
            </a:r>
            <a:endParaRPr lang="en-AU" dirty="0"/>
          </a:p>
        </p:txBody>
      </p:sp>
      <p:sp>
        <p:nvSpPr>
          <p:cNvPr id="8" name="Arc 7"/>
          <p:cNvSpPr/>
          <p:nvPr/>
        </p:nvSpPr>
        <p:spPr>
          <a:xfrm flipH="1">
            <a:off x="10798863" y="3897442"/>
            <a:ext cx="823462" cy="721919"/>
          </a:xfrm>
          <a:prstGeom prst="arc">
            <a:avLst>
              <a:gd name="adj1" fmla="val 1861938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16276" y="3911794"/>
                <a:ext cx="1018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AU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  <m:r>
                        <a:rPr lang="en-AU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276" y="3911794"/>
                <a:ext cx="101854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379502" y="354246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26 </a:t>
            </a: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</a:t>
            </a:r>
            <a:endParaRPr lang="en-A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9329" y="1160926"/>
                <a:ext cx="5261548" cy="457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AB=26 </a:t>
                </a:r>
                <a:r>
                  <a:rPr lang="bn-BD" sz="280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মিটার</a:t>
                </a:r>
                <a:endParaRPr lang="en-AU" sz="2800" dirty="0" smtClean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bn-BD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en-AU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800" dirty="0" smtClean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:endParaRPr lang="bn-BD" sz="2800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r>
                  <a:rPr lang="en-AU" sz="2800" dirty="0" smtClean="0">
                    <a:solidFill>
                      <a:srgbClr val="CC0066"/>
                    </a:solidFill>
                    <a:ea typeface="Cambria Math" panose="02040503050406030204" pitchFamily="18" charset="0"/>
                  </a:rPr>
                  <a:t>BC= X </a:t>
                </a:r>
                <a:r>
                  <a:rPr lang="bn-BD" sz="2800" dirty="0" smtClean="0">
                    <a:solidFill>
                      <a:srgbClr val="CC0066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মিটার </a:t>
                </a:r>
                <a:endParaRPr lang="en-AU" sz="2800" dirty="0" smtClean="0">
                  <a:solidFill>
                    <a:srgbClr val="CC0066"/>
                  </a:solidFill>
                  <a:ea typeface="Cambria Math" panose="02040503050406030204" pitchFamily="18" charset="0"/>
                </a:endParaRPr>
              </a:p>
              <a:p>
                <a:endParaRPr lang="bn-BD" sz="2800" dirty="0" smtClean="0">
                  <a:ea typeface="Cambria Math" panose="02040503050406030204" pitchFamily="18" charset="0"/>
                </a:endParaRPr>
              </a:p>
              <a:p>
                <a:r>
                  <a:rPr lang="bn-BD" sz="28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সমকোণী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bn-BD" sz="2800" dirty="0" smtClean="0">
                    <a:solidFill>
                      <a:srgbClr val="FF0000"/>
                    </a:solidFill>
                  </a:rPr>
                  <a:t>হতে পাই</a:t>
                </a:r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AU" sz="2800" b="0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AU" sz="2800" b="0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AU" sz="2800" b="0" i="1" smtClean="0">
                        <a:solidFill>
                          <a:srgbClr val="CC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AU" sz="2800" dirty="0" smtClean="0">
                    <a:solidFill>
                      <a:srgbClr val="CC3399"/>
                    </a:solidFill>
                  </a:rPr>
                  <a:t> </a:t>
                </a:r>
              </a:p>
              <a:p>
                <a:r>
                  <a:rPr lang="bn-BD" sz="2800" dirty="0" smtClean="0">
                    <a:solidFill>
                      <a:srgbClr val="3366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AU" sz="2800" dirty="0" smtClean="0">
                    <a:solidFill>
                      <a:srgbClr val="3366FF"/>
                    </a:solidFill>
                  </a:rPr>
                  <a:t> 𝑡𝑎𝑛30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sz="2800" dirty="0" smtClean="0">
                    <a:solidFill>
                      <a:srgbClr val="3366FF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AU" sz="2800" dirty="0" smtClean="0"/>
              </a:p>
              <a:p>
                <a:r>
                  <a:rPr lang="bn-BD" sz="2800" dirty="0" smtClean="0">
                    <a:solidFill>
                      <a:srgbClr val="7030A0"/>
                    </a:solidFill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AU" sz="2800" dirty="0" smtClean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AU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AU" sz="2800" dirty="0" smtClean="0"/>
              </a:p>
              <a:p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AU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x=</a:t>
                </a:r>
                <a:r>
                  <a:rPr lang="en-AU" sz="2800" dirty="0" smtClean="0">
                    <a:solidFill>
                      <a:srgbClr val="00B0F0"/>
                    </a:solidFill>
                    <a:cs typeface="NikoshBAN" panose="02000000000000000000" pitchFamily="2" charset="0"/>
                  </a:rPr>
                  <a:t>26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AU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endParaRPr lang="en-AU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9" y="1160926"/>
                <a:ext cx="5261548" cy="4577728"/>
              </a:xfrm>
              <a:prstGeom prst="rect">
                <a:avLst/>
              </a:prstGeom>
              <a:blipFill rotWithShape="0">
                <a:blip r:embed="rId4"/>
                <a:stretch>
                  <a:fillRect l="-2317" t="-1332" b="-2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07502" y="2465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789575" y="426677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X </a:t>
            </a: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7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374" y="554636"/>
            <a:ext cx="4527029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C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4000" dirty="0">
              <a:solidFill>
                <a:srgbClr val="CC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0022" y="3080083"/>
                <a:ext cx="106015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3366FF"/>
                    </a:solidFill>
                  </a:rPr>
                  <a:t>একটি গাছের উচ্চতা</a:t>
                </a:r>
                <a:r>
                  <a:rPr lang="en-AU" sz="3200" dirty="0" smtClean="0">
                    <a:solidFill>
                      <a:srgbClr val="3366FF"/>
                    </a:solidFill>
                  </a:rPr>
                  <a:t> 105 </a:t>
                </a:r>
                <a:r>
                  <a:rPr lang="bn-BD" sz="3200" dirty="0" smtClean="0">
                    <a:solidFill>
                      <a:srgbClr val="3366FF"/>
                    </a:solidFill>
                  </a:rPr>
                  <a:t>মিটার । ভূমির কোনো বিন্দুতে গাছটির শীর্ষের উন্নতি কোণ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AU" sz="3200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bn-BD" sz="3200" dirty="0" smtClean="0">
                    <a:solidFill>
                      <a:srgbClr val="3366FF"/>
                    </a:solidFill>
                  </a:rPr>
                  <a:t> হলে, গাছটির গোড়া থেকে ভূতলস্থ বিন্দুটির দুরত্ব নির্ণয় কর। </a:t>
                </a:r>
                <a:endParaRPr lang="en-AU" sz="3200" dirty="0">
                  <a:solidFill>
                    <a:srgbClr val="3366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2" y="3080083"/>
                <a:ext cx="10601596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438" t="-7910" r="-1093" b="-180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44984" y="5321508"/>
            <a:ext cx="385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 মিনিট </a:t>
            </a:r>
            <a:endParaRPr lang="en-AU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495" y="457200"/>
            <a:ext cx="9384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rgbClr val="FF0000"/>
                </a:solidFill>
              </a:rPr>
              <a:t>এসো আমরা </a:t>
            </a:r>
            <a:r>
              <a:rPr lang="bn-BD" sz="4000" dirty="0" smtClean="0">
                <a:solidFill>
                  <a:srgbClr val="FF0000"/>
                </a:solidFill>
              </a:rPr>
              <a:t>আরে</a:t>
            </a:r>
            <a:r>
              <a:rPr lang="as-IN" sz="4000" dirty="0" smtClean="0">
                <a:solidFill>
                  <a:srgbClr val="FF0000"/>
                </a:solidFill>
              </a:rPr>
              <a:t>কটি </a:t>
            </a:r>
            <a:r>
              <a:rPr lang="as-IN" sz="4000" dirty="0">
                <a:solidFill>
                  <a:srgbClr val="FF0000"/>
                </a:solidFill>
              </a:rPr>
              <a:t>সমস্যা সমাধানের চেষ্টা </a:t>
            </a:r>
            <a:r>
              <a:rPr lang="as-IN" sz="4000" dirty="0" smtClean="0">
                <a:solidFill>
                  <a:srgbClr val="FF0000"/>
                </a:solidFill>
              </a:rPr>
              <a:t>করি</a:t>
            </a:r>
            <a:r>
              <a:rPr lang="bn-BD" sz="4000" dirty="0" smtClean="0">
                <a:solidFill>
                  <a:srgbClr val="FF0000"/>
                </a:solidFill>
              </a:rPr>
              <a:t>...... </a:t>
            </a:r>
            <a:endParaRPr lang="as-IN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0495" y="518755"/>
                <a:ext cx="10431379" cy="830997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CC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ভূতলে কোনো স্থানে একটি স্তম্ভের শীর্ষের উন্নতি কোণ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AU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AU" sz="2400" dirty="0" smtClean="0">
                    <a:solidFill>
                      <a:srgbClr val="CC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CC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ঐ স্থান থেকে</a:t>
                </a:r>
                <a:r>
                  <a:rPr lang="en-AU" sz="2400" dirty="0" smtClean="0">
                    <a:solidFill>
                      <a:srgbClr val="CC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AU" sz="2400" dirty="0" smtClean="0">
                    <a:solidFill>
                      <a:srgbClr val="CC00CC"/>
                    </a:solidFill>
                    <a:cs typeface="NikoshBAN" panose="02000000000000000000" pitchFamily="2" charset="0"/>
                  </a:rPr>
                  <a:t>25</a:t>
                </a:r>
                <a:r>
                  <a:rPr lang="en-AU" sz="2400" dirty="0" smtClean="0">
                    <a:solidFill>
                      <a:srgbClr val="CC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CC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পিছিয়ে গেলে স্তম্ভটির উন্নতি কোণ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30</m:t>
                    </m:r>
                    <m:r>
                      <a:rPr lang="en-AU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AU" sz="2400" dirty="0" smtClean="0">
                    <a:solidFill>
                      <a:srgbClr val="CC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CC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 । স্তম্ভটির গোড়া থেকে প্রথম স্থানের দুরত্ব নির্ণয় কর।</a:t>
                </a:r>
                <a:endParaRPr lang="en-AU" sz="2400" dirty="0">
                  <a:solidFill>
                    <a:srgbClr val="CC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95" y="518755"/>
                <a:ext cx="1043137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35" t="-7353" b="-169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>
            <a:off x="8973519" y="2324746"/>
            <a:ext cx="1361607" cy="1937288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8717797" y="1987725"/>
            <a:ext cx="51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7797" y="42620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0436799" y="416641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9448096" y="42620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x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717797" y="32933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</a:t>
            </a:r>
            <a:endParaRPr lang="en-AU" dirty="0"/>
          </a:p>
        </p:txBody>
      </p:sp>
      <p:cxnSp>
        <p:nvCxnSpPr>
          <p:cNvPr id="11" name="Straight Connector 10"/>
          <p:cNvCxnSpPr>
            <a:stCxn id="4" idx="4"/>
          </p:cNvCxnSpPr>
          <p:nvPr/>
        </p:nvCxnSpPr>
        <p:spPr>
          <a:xfrm>
            <a:off x="10335126" y="4262034"/>
            <a:ext cx="15675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</p:cNvCxnSpPr>
          <p:nvPr/>
        </p:nvCxnSpPr>
        <p:spPr>
          <a:xfrm>
            <a:off x="8973519" y="2357057"/>
            <a:ext cx="2929179" cy="190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902698" y="416641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</a:t>
            </a:r>
            <a:endParaRPr lang="en-AU" dirty="0"/>
          </a:p>
        </p:txBody>
      </p:sp>
      <p:sp>
        <p:nvSpPr>
          <p:cNvPr id="15" name="Arc 14"/>
          <p:cNvSpPr/>
          <p:nvPr/>
        </p:nvSpPr>
        <p:spPr>
          <a:xfrm flipH="1">
            <a:off x="9950250" y="3908200"/>
            <a:ext cx="737202" cy="723166"/>
          </a:xfrm>
          <a:prstGeom prst="arc">
            <a:avLst>
              <a:gd name="adj1" fmla="val 1812513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530351" y="389270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 smtClean="0"/>
                  <a:t>60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51" y="3892702"/>
                <a:ext cx="50526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639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flipH="1">
            <a:off x="11381872" y="3952068"/>
            <a:ext cx="210860" cy="67929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44897" y="3952068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897" y="3952068"/>
                <a:ext cx="58060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893970" y="427227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25</a:t>
            </a:r>
            <a:r>
              <a:rPr lang="bn-BD" dirty="0" smtClean="0"/>
              <a:t> মিটার </a:t>
            </a:r>
            <a:r>
              <a:rPr lang="en-AU" dirty="0" smtClean="0"/>
              <a:t>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18285" y="1539064"/>
                <a:ext cx="232474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B050"/>
                    </a:solidFill>
                  </a:rPr>
                  <a:t>AB=h </a:t>
                </a:r>
                <a:r>
                  <a:rPr lang="bn-BD" sz="2400" dirty="0" smtClean="0">
                    <a:solidFill>
                      <a:srgbClr val="00B050"/>
                    </a:solidFill>
                  </a:rPr>
                  <a:t>মিটার</a:t>
                </a:r>
                <a:endParaRPr lang="en-AU" sz="2400" dirty="0" smtClean="0">
                  <a:solidFill>
                    <a:srgbClr val="00B050"/>
                  </a:solidFill>
                </a:endParaRPr>
              </a:p>
              <a:p>
                <a:r>
                  <a:rPr lang="en-AU" sz="2400" dirty="0" smtClean="0">
                    <a:solidFill>
                      <a:srgbClr val="00B0F0"/>
                    </a:solidFill>
                  </a:rPr>
                  <a:t>BC=x</a:t>
                </a:r>
                <a:r>
                  <a:rPr lang="bn-BD" sz="2400" dirty="0" smtClean="0">
                    <a:solidFill>
                      <a:srgbClr val="00B0F0"/>
                    </a:solidFill>
                  </a:rPr>
                  <a:t> মিটার</a:t>
                </a:r>
                <a:endParaRPr lang="en-AU" sz="2400" dirty="0" smtClean="0">
                  <a:solidFill>
                    <a:srgbClr val="00B0F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ACB=60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AU" sz="2400" dirty="0" smtClean="0">
                  <a:solidFill>
                    <a:srgbClr val="0070C0"/>
                  </a:solidFill>
                </a:endParaRPr>
              </a:p>
              <a:p>
                <a:r>
                  <a:rPr lang="en-AU" sz="2400" dirty="0" smtClean="0">
                    <a:solidFill>
                      <a:srgbClr val="CC0066"/>
                    </a:solidFill>
                  </a:rPr>
                  <a:t>BD=x+25</a:t>
                </a:r>
                <a:r>
                  <a:rPr lang="bn-BD" sz="2400" dirty="0" smtClean="0">
                    <a:solidFill>
                      <a:srgbClr val="CC0066"/>
                    </a:solidFill>
                  </a:rPr>
                  <a:t>  মিটার</a:t>
                </a:r>
                <a:endParaRPr lang="en-AU" sz="2400" dirty="0" smtClean="0">
                  <a:solidFill>
                    <a:srgbClr val="CC006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AU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ADB=30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endParaRPr lang="en-AU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85" y="1539064"/>
                <a:ext cx="2324746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4199" t="-2821" b="-59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5431" y="1539064"/>
                <a:ext cx="4184542" cy="245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3366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</m:oMath>
                </a14:m>
                <a:r>
                  <a:rPr lang="bn-BD" sz="2400" dirty="0" smtClean="0">
                    <a:solidFill>
                      <a:srgbClr val="3366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AU" sz="2400" dirty="0" smtClean="0">
                    <a:solidFill>
                      <a:srgbClr val="3366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 </a:t>
                </a:r>
                <a:r>
                  <a:rPr lang="bn-BD" sz="2400" dirty="0" smtClean="0">
                    <a:solidFill>
                      <a:srgbClr val="3366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 পাই</a:t>
                </a:r>
              </a:p>
              <a:p>
                <a:r>
                  <a:rPr lang="en-AU" sz="2400" dirty="0" smtClean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AU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𝐴𝐶𝐵</m:t>
                    </m:r>
                  </m:oMath>
                </a14:m>
                <a:r>
                  <a:rPr lang="en-AU" sz="2400" dirty="0" smtClean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den>
                    </m:f>
                  </m:oMath>
                </a14:m>
                <a:endParaRPr lang="en-AU" sz="2400" i="1" dirty="0" smtClean="0">
                  <a:solidFill>
                    <a:srgbClr val="92D05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AU" sz="240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bn-BD" sz="2400" b="0" i="0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</m:t>
                        </m:r>
                        <m:r>
                          <a:rPr lang="bn-BD" sz="2400" b="0" i="0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AU" sz="2400" i="0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tan</m:t>
                        </m:r>
                      </m:fName>
                      <m:e>
                        <m:r>
                          <a:rPr lang="en-AU" sz="24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  <m:r>
                          <a:rPr lang="en-AU" sz="24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en-AU" sz="2400" i="1" dirty="0" smtClean="0">
                    <a:solidFill>
                      <a:srgbClr val="92D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bn-BD" sz="2400" i="1" dirty="0" smtClean="0">
                    <a:solidFill>
                      <a:srgbClr val="92D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AU" sz="2400" i="1" dirty="0" smtClean="0">
                  <a:solidFill>
                    <a:srgbClr val="92D05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400" i="1" dirty="0" smtClean="0">
                    <a:solidFill>
                      <a:srgbClr val="92D050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AU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AU" sz="2400" dirty="0" smtClean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h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AU" sz="2400" dirty="0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AU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AU" sz="2400" dirty="0" smtClean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h=x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sz="24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AU" sz="24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endParaRPr lang="en-AU" sz="24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31" y="1539064"/>
                <a:ext cx="4184542" cy="2456442"/>
              </a:xfrm>
              <a:prstGeom prst="rect">
                <a:avLst/>
              </a:prstGeom>
              <a:blipFill rotWithShape="0">
                <a:blip r:embed="rId7"/>
                <a:stretch>
                  <a:fillRect l="-2183" t="-1737" b="-49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7986" y="3922384"/>
                <a:ext cx="3611105" cy="2864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dirty="0" smtClean="0">
                    <a:solidFill>
                      <a:srgbClr val="FF00FF"/>
                    </a:solidFill>
                  </a:rPr>
                  <a:t>সমকোণী </a:t>
                </a:r>
                <a:r>
                  <a:rPr lang="as-IN" sz="2400" dirty="0">
                    <a:solidFill>
                      <a:srgbClr val="FF00FF"/>
                    </a:solidFill>
                  </a:rPr>
                  <a:t>∆ </a:t>
                </a:r>
                <a:r>
                  <a:rPr lang="en-AU" sz="2400" dirty="0" smtClean="0">
                    <a:solidFill>
                      <a:srgbClr val="FF00FF"/>
                    </a:solidFill>
                  </a:rPr>
                  <a:t>ABD </a:t>
                </a:r>
                <a:r>
                  <a:rPr lang="as-IN" sz="2400" dirty="0">
                    <a:solidFill>
                      <a:srgbClr val="FF00FF"/>
                    </a:solidFill>
                  </a:rPr>
                  <a:t>হতে </a:t>
                </a:r>
                <a:r>
                  <a:rPr lang="as-IN" sz="2400" dirty="0" smtClean="0">
                    <a:solidFill>
                      <a:srgbClr val="FF00FF"/>
                    </a:solidFill>
                  </a:rPr>
                  <a:t>পাই</a:t>
                </a:r>
                <a:endParaRPr lang="en-AU" sz="2400" dirty="0" smtClean="0">
                  <a:solidFill>
                    <a:srgbClr val="FF00FF"/>
                  </a:solidFill>
                </a:endParaRPr>
              </a:p>
              <a:p>
                <a:r>
                  <a:rPr lang="en-AU" sz="2400" dirty="0" smtClean="0">
                    <a:solidFill>
                      <a:srgbClr val="00B0F0"/>
                    </a:solidFill>
                  </a:rPr>
                  <a:t>tan&lt;𝐴D𝐵=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den>
                    </m:f>
                  </m:oMath>
                </a14:m>
                <a:r>
                  <a:rPr lang="en-AU" sz="2400" dirty="0" smtClean="0">
                    <a:solidFill>
                      <a:srgbClr val="00B0F0"/>
                    </a:solidFill>
                  </a:rPr>
                  <a:t> </a:t>
                </a:r>
              </a:p>
              <a:p>
                <a:r>
                  <a:rPr lang="as-IN" sz="2400" dirty="0" smtClean="0">
                    <a:solidFill>
                      <a:srgbClr val="00B0F0"/>
                    </a:solidFill>
                  </a:rPr>
                  <a:t>বা,</a:t>
                </a:r>
                <a:r>
                  <a:rPr lang="en-AU" sz="2400" dirty="0" smtClean="0">
                    <a:solidFill>
                      <a:srgbClr val="00B0F0"/>
                    </a:solidFill>
                  </a:rPr>
                  <a:t>tan30°=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AU" sz="2400" dirty="0" smtClean="0">
                  <a:solidFill>
                    <a:srgbClr val="00B0F0"/>
                  </a:solidFill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AU" sz="2400" dirty="0" smtClean="0">
                    <a:solidFill>
                      <a:srgbClr val="00B0F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AU" sz="2400" dirty="0" smtClean="0">
                  <a:solidFill>
                    <a:srgbClr val="00B0F0"/>
                  </a:solidFill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</a:rPr>
                  <a:t>বা, </a:t>
                </a:r>
                <a:r>
                  <a:rPr lang="en-AU" sz="2400" dirty="0" smtClean="0">
                    <a:solidFill>
                      <a:srgbClr val="00B0F0"/>
                    </a:solidFill>
                  </a:rPr>
                  <a:t>x+25= h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AU" sz="2400" dirty="0" smtClean="0">
                  <a:solidFill>
                    <a:srgbClr val="00B0F0"/>
                  </a:solidFill>
                </a:endParaRPr>
              </a:p>
              <a:p>
                <a:r>
                  <a:rPr lang="bn-BD" sz="2400" dirty="0" smtClean="0">
                    <a:solidFill>
                      <a:srgbClr val="00B0F0"/>
                    </a:solidFill>
                  </a:rPr>
                  <a:t>বা, </a:t>
                </a:r>
                <a:r>
                  <a:rPr lang="en-AU" sz="2400" dirty="0" smtClean="0">
                    <a:solidFill>
                      <a:srgbClr val="00B0F0"/>
                    </a:solidFill>
                  </a:rPr>
                  <a:t>x+25=x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AU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as-IN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86" y="3922384"/>
                <a:ext cx="3611105" cy="2864310"/>
              </a:xfrm>
              <a:prstGeom prst="rect">
                <a:avLst/>
              </a:prstGeom>
              <a:blipFill rotWithShape="0">
                <a:blip r:embed="rId8"/>
                <a:stretch>
                  <a:fillRect l="-2703" t="-1915" b="-4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84775" y="6343364"/>
            <a:ext cx="223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বা, </a:t>
            </a:r>
            <a:r>
              <a:rPr lang="en-AU" sz="2400" dirty="0" smtClean="0">
                <a:solidFill>
                  <a:srgbClr val="00B0F0"/>
                </a:solidFill>
              </a:rPr>
              <a:t>3x= x+25    </a:t>
            </a:r>
            <a:endParaRPr lang="en-AU" sz="24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7562" y="6343364"/>
            <a:ext cx="165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বা, </a:t>
            </a:r>
            <a:r>
              <a:rPr lang="en-AU" sz="2400" dirty="0" smtClean="0">
                <a:solidFill>
                  <a:srgbClr val="00B0F0"/>
                </a:solidFill>
              </a:rPr>
              <a:t>3x-x=25</a:t>
            </a:r>
            <a:endParaRPr lang="en-AU" sz="2400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7641" y="6297197"/>
            <a:ext cx="258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বা, </a:t>
            </a:r>
            <a:r>
              <a:rPr lang="en-AU" sz="2400" dirty="0" smtClean="0">
                <a:solidFill>
                  <a:srgbClr val="00B0F0"/>
                </a:solidFill>
              </a:rPr>
              <a:t>2x=25</a:t>
            </a:r>
            <a:endParaRPr lang="en-AU" sz="24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49733" y="6297197"/>
                <a:ext cx="1585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x=12.5</a:t>
                </a:r>
                <a:endParaRPr lang="en-AU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733" y="6297197"/>
                <a:ext cx="1585885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3158" b="-263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00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4" grpId="0"/>
      <p:bldP spid="15" grpId="0" animBg="1"/>
      <p:bldP spid="17" grpId="0"/>
      <p:bldP spid="18" grpId="0" animBg="1"/>
      <p:bldP spid="19" grpId="0"/>
      <p:bldP spid="20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2866" y="419725"/>
            <a:ext cx="572624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</a:rPr>
              <a:t>মূল্যায়ন</a:t>
            </a:r>
            <a:endParaRPr lang="en-AU" sz="6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233" y="1843790"/>
            <a:ext cx="100434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3366FF"/>
                </a:solidFill>
              </a:rPr>
              <a:t>উন্নতি কোণ কি?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FF0000"/>
                </a:solidFill>
              </a:rPr>
              <a:t>অবনতি কোণ কি?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B050"/>
                </a:solidFill>
              </a:rPr>
              <a:t>উচ্চতা ও উন্নতি কোণ জানা থাকলে কোন সূত্র ব্যবহার করে </a:t>
            </a:r>
          </a:p>
          <a:p>
            <a:pPr>
              <a:buClr>
                <a:srgbClr val="92D050"/>
              </a:buClr>
            </a:pPr>
            <a:r>
              <a:rPr lang="bn-BD" sz="4000" dirty="0" smtClean="0">
                <a:solidFill>
                  <a:srgbClr val="00B050"/>
                </a:solidFill>
              </a:rPr>
              <a:t>    দূরত্ব নির্ণয় করা যাবে?</a:t>
            </a:r>
          </a:p>
          <a:p>
            <a:pPr marL="571500" indent="-571500"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FF00FF"/>
                </a:solidFill>
              </a:rPr>
              <a:t>অতিভুজ </a:t>
            </a:r>
            <a:r>
              <a:rPr lang="bn-BD" sz="4000" dirty="0">
                <a:solidFill>
                  <a:srgbClr val="FF00FF"/>
                </a:solidFill>
              </a:rPr>
              <a:t>ও উন্নতি কোণ জানা থাকলে কোন সূত্র ব্যবহার করে </a:t>
            </a:r>
          </a:p>
          <a:p>
            <a:pPr>
              <a:buClr>
                <a:srgbClr val="92D050"/>
              </a:buClr>
            </a:pPr>
            <a:r>
              <a:rPr lang="bn-BD" sz="4000" dirty="0" smtClean="0">
                <a:solidFill>
                  <a:srgbClr val="FF00FF"/>
                </a:solidFill>
              </a:rPr>
              <a:t>    </a:t>
            </a:r>
            <a:r>
              <a:rPr lang="bn-BD" sz="4000" dirty="0">
                <a:solidFill>
                  <a:srgbClr val="FF00FF"/>
                </a:solidFill>
              </a:rPr>
              <a:t>দূরত্ব নির্ণয় করা যাবে?</a:t>
            </a:r>
          </a:p>
          <a:p>
            <a:pPr>
              <a:buClr>
                <a:srgbClr val="92D050"/>
              </a:buClr>
            </a:pPr>
            <a:endParaRPr lang="bn-BD" sz="400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v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56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561" y="344774"/>
            <a:ext cx="4751882" cy="769441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8034A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AU" sz="4400" dirty="0">
              <a:solidFill>
                <a:srgbClr val="8034A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3474" y="2861148"/>
                <a:ext cx="1011836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স্থান থেকে একটি মিনারের দিকে </a:t>
                </a:r>
                <a:r>
                  <a:rPr lang="en-AU" sz="3200" dirty="0" smtClean="0">
                    <a:solidFill>
                      <a:srgbClr val="FF00FF"/>
                    </a:solidFill>
                    <a:cs typeface="NikoshBAN" panose="02000000000000000000" pitchFamily="2" charset="0"/>
                  </a:rPr>
                  <a:t>60</a:t>
                </a:r>
                <a:r>
                  <a:rPr lang="bn-BD" sz="3200" dirty="0" smtClean="0">
                    <a:solidFill>
                      <a:srgbClr val="FF00FF"/>
                    </a:solidFill>
                    <a:cs typeface="NikoshBAN" panose="02000000000000000000" pitchFamily="2" charset="0"/>
                  </a:rPr>
                  <a:t> মিটার</a:t>
                </a:r>
                <a:r>
                  <a:rPr lang="bn-BD" sz="3200" dirty="0" smtClean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এগিয়ে আসলে</a:t>
                </a:r>
                <a:r>
                  <a:rPr lang="en-AU" sz="3200" dirty="0" smtClean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মিনারের শীর্ষবিন্দুর উন্নতি কোণ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45</m:t>
                    </m:r>
                    <m:r>
                      <a:rPr lang="en-AU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AU" sz="3200" dirty="0" smtClean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AU" sz="3200" dirty="0" smtClean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32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60</m:t>
                    </m:r>
                    <m:r>
                      <a:rPr lang="en-AU" sz="32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bn-BD" sz="3200" dirty="0" smtClean="0">
                    <a:solidFill>
                      <a:srgbClr val="FF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হয় । মিনারটির উচ্চতা নির্ণয় কর।</a:t>
                </a:r>
                <a:endParaRPr lang="en-AU" sz="3200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74" y="2861148"/>
                <a:ext cx="10118361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506" t="-8475" b="-180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8" y="0"/>
            <a:ext cx="10972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0"/>
            <a:ext cx="11387528" cy="6882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2" y="2582993"/>
            <a:ext cx="7125012" cy="4275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12" y="2582993"/>
            <a:ext cx="7125012" cy="4275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8328" y="449705"/>
            <a:ext cx="6520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47" y="3687580"/>
            <a:ext cx="1604474" cy="1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799" y="2217098"/>
            <a:ext cx="548640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মোঃসুলতান-আল-ইসলাম</a:t>
            </a:r>
          </a:p>
          <a:p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আমিন-নেওয়াজ বালিকা উচ্চ বিদ্যালয় </a:t>
            </a:r>
          </a:p>
          <a:p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ছাগলনাইয়া,ফেনী।</a:t>
            </a:r>
          </a:p>
          <a:p>
            <a:r>
              <a:rPr lang="as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আইডি </a:t>
            </a:r>
            <a:r>
              <a:rPr lang="as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নং-১৯</a:t>
            </a:r>
            <a:endParaRPr lang="en-AU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3280" y="441960"/>
            <a:ext cx="519684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9600" dirty="0">
                <a:solidFill>
                  <a:srgbClr val="7030A0"/>
                </a:solidFill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76160" y="2423160"/>
            <a:ext cx="4008120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4000" dirty="0" smtClean="0">
                <a:solidFill>
                  <a:schemeClr val="accent4">
                    <a:lumMod val="75000"/>
                  </a:schemeClr>
                </a:solidFill>
              </a:rPr>
              <a:t>বিষয়</a:t>
            </a: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</a:rPr>
              <a:t>ঃ</a:t>
            </a:r>
            <a:r>
              <a:rPr lang="as-IN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</a:rPr>
              <a:t>গণিত </a:t>
            </a:r>
          </a:p>
          <a:p>
            <a:r>
              <a:rPr lang="as-IN" sz="4000" dirty="0" smtClean="0">
                <a:solidFill>
                  <a:srgbClr val="8034A2"/>
                </a:solidFill>
              </a:rPr>
              <a:t>শ্রেণ</a:t>
            </a:r>
            <a:r>
              <a:rPr lang="bn-BD" sz="4000" dirty="0" smtClean="0">
                <a:solidFill>
                  <a:srgbClr val="8034A2"/>
                </a:solidFill>
              </a:rPr>
              <a:t>ীঃ</a:t>
            </a:r>
            <a:r>
              <a:rPr lang="as-IN" sz="4000" dirty="0" smtClean="0">
                <a:solidFill>
                  <a:srgbClr val="8034A2"/>
                </a:solidFill>
              </a:rPr>
              <a:t> </a:t>
            </a:r>
            <a:r>
              <a:rPr lang="bn-BD" sz="4000" dirty="0" smtClean="0">
                <a:solidFill>
                  <a:srgbClr val="8034A2"/>
                </a:solidFill>
              </a:rPr>
              <a:t>দশম </a:t>
            </a:r>
            <a:endParaRPr lang="en-AU" sz="4000" dirty="0" smtClean="0">
              <a:solidFill>
                <a:srgbClr val="8034A2"/>
              </a:solidFill>
            </a:endParaRPr>
          </a:p>
          <a:p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অনুঃ দূরত্ব ও সময়</a:t>
            </a:r>
            <a:endParaRPr lang="as-IN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dirty="0" smtClean="0">
                <a:solidFill>
                  <a:srgbClr val="CC3399"/>
                </a:solidFill>
              </a:rPr>
              <a:t>সময়ঃ৫</a:t>
            </a:r>
            <a:r>
              <a:rPr lang="bn-BD" sz="4000" dirty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dirty="0" smtClean="0">
                <a:solidFill>
                  <a:srgbClr val="CC3399"/>
                </a:solidFill>
              </a:rPr>
              <a:t> </a:t>
            </a:r>
            <a:r>
              <a:rPr lang="as-IN" sz="4000" dirty="0">
                <a:solidFill>
                  <a:srgbClr val="CC3399"/>
                </a:solidFill>
              </a:rPr>
              <a:t>মিনিট</a:t>
            </a:r>
          </a:p>
          <a:p>
            <a:r>
              <a:rPr lang="as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AU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r>
              <a:rPr lang="as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AU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as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০-১৬</a:t>
            </a:r>
            <a:endParaRPr lang="as-IN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18" y="4008209"/>
            <a:ext cx="2680381" cy="27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6275" cy="3955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68" y="3955722"/>
            <a:ext cx="3079531" cy="29022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711669" y="2081048"/>
            <a:ext cx="7882759" cy="34526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92" y="0"/>
            <a:ext cx="504821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63862" y="2743200"/>
            <a:ext cx="3105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</a:rPr>
              <a:t>৪৮৬ কি.মি</a:t>
            </a:r>
            <a:r>
              <a:rPr lang="bn-BD" dirty="0" smtClean="0"/>
              <a:t>.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094483" y="567559"/>
            <a:ext cx="465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endParaRPr lang="en-AU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392680" y="1310640"/>
            <a:ext cx="365760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74520" y="140208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4120" y="13106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B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3520440" y="2407920"/>
            <a:ext cx="2773680" cy="3429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c 7"/>
          <p:cNvSpPr/>
          <p:nvPr/>
        </p:nvSpPr>
        <p:spPr>
          <a:xfrm flipH="1">
            <a:off x="5593080" y="5318760"/>
            <a:ext cx="579120" cy="10363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987040" y="2011680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040" y="5836920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603820" y="58369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</a:t>
            </a:r>
            <a:endParaRPr lang="en-A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711440" y="240792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366760" y="2407920"/>
            <a:ext cx="1447800" cy="234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flipH="1" flipV="1">
            <a:off x="9281160" y="2011679"/>
            <a:ext cx="533400" cy="7924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7284720" y="2407920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9779180" y="239446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8473440" y="47548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</a:t>
            </a:r>
            <a:endParaRPr lang="en-AU" dirty="0"/>
          </a:p>
        </p:txBody>
      </p:sp>
      <p:sp>
        <p:nvSpPr>
          <p:cNvPr id="22" name="Oval Callout 21"/>
          <p:cNvSpPr/>
          <p:nvPr/>
        </p:nvSpPr>
        <p:spPr>
          <a:xfrm>
            <a:off x="5425440" y="3496057"/>
            <a:ext cx="2014978" cy="1822703"/>
          </a:xfrm>
          <a:prstGeom prst="wedgeEllipse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5882640" y="3923883"/>
            <a:ext cx="124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কোন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930640" y="516686"/>
            <a:ext cx="1850609" cy="1818079"/>
          </a:xfrm>
          <a:prstGeom prst="wedgeEllipse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9243060" y="785367"/>
            <a:ext cx="169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</a:rPr>
              <a:t>অবনতি কোন </a:t>
            </a:r>
            <a:endParaRPr lang="en-AU" sz="36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6811" y="599331"/>
            <a:ext cx="189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 দূরত্ব</a:t>
            </a:r>
            <a:endParaRPr lang="en-A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/>
      <p:bldP spid="10" grpId="0"/>
      <p:bldP spid="11" grpId="0"/>
      <p:bldP spid="18" grpId="0" animBg="1"/>
      <p:bldP spid="19" grpId="0"/>
      <p:bldP spid="20" grpId="0"/>
      <p:bldP spid="21" grpId="0"/>
      <p:bldP spid="22" grpId="0" animBg="1"/>
      <p:bldP spid="23" grpId="0"/>
      <p:bldP spid="2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2276"/>
            <a:ext cx="9753600" cy="566992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297214" y="4367048"/>
            <a:ext cx="3074276" cy="63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12979" y="4303986"/>
            <a:ext cx="4335518" cy="31531"/>
          </a:xfrm>
          <a:prstGeom prst="line">
            <a:avLst/>
          </a:prstGeom>
          <a:ln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ular Callout 6"/>
          <p:cNvSpPr/>
          <p:nvPr/>
        </p:nvSpPr>
        <p:spPr>
          <a:xfrm>
            <a:off x="7031421" y="2624957"/>
            <a:ext cx="1891861" cy="1395249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7030A0"/>
                </a:solidFill>
              </a:rPr>
              <a:t>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951" y="2770789"/>
            <a:ext cx="186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</a:rPr>
              <a:t>দূরত্ব</a:t>
            </a:r>
            <a:endParaRPr lang="en-AU" sz="3200" dirty="0">
              <a:solidFill>
                <a:srgbClr val="7030A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43966" y="1103586"/>
            <a:ext cx="3058511" cy="3231931"/>
          </a:xfrm>
          <a:prstGeom prst="line">
            <a:avLst/>
          </a:prstGeom>
          <a:ln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80" y="272448"/>
            <a:ext cx="3137338" cy="17647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312979" y="1072055"/>
            <a:ext cx="3610303" cy="0"/>
          </a:xfrm>
          <a:prstGeom prst="line">
            <a:avLst/>
          </a:prstGeom>
          <a:ln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3489865">
            <a:off x="5027342" y="670823"/>
            <a:ext cx="1150883" cy="1355835"/>
          </a:xfrm>
          <a:prstGeom prst="arc">
            <a:avLst/>
          </a:prstGeom>
          <a:ln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c 15"/>
          <p:cNvSpPr/>
          <p:nvPr/>
        </p:nvSpPr>
        <p:spPr>
          <a:xfrm flipH="1">
            <a:off x="7993116" y="4020206"/>
            <a:ext cx="378373" cy="587756"/>
          </a:xfrm>
          <a:prstGeom prst="arc">
            <a:avLst/>
          </a:prstGeom>
          <a:ln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6180083" y="1308538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অবনতি কোন</a:t>
            </a:r>
            <a:endParaRPr lang="en-AU" sz="2800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599" y="3783724"/>
            <a:ext cx="204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8034A2"/>
                </a:solidFill>
              </a:rPr>
              <a:t> উন্নতি কোন</a:t>
            </a:r>
            <a:endParaRPr lang="en-AU" sz="3200" dirty="0">
              <a:solidFill>
                <a:srgbClr val="803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5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055" y="504497"/>
            <a:ext cx="6353504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AU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0497" y="2617076"/>
            <a:ext cx="71575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endParaRPr lang="en-AU" sz="19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7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3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0040" y="315311"/>
            <a:ext cx="649539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8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572" y="2017986"/>
            <a:ext cx="10767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এ পা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শেষে শিক্ষার্থীরা .......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</a:rPr>
              <a:t>উন্নতি কোণ ও অবনতি কোণ কি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B0F0"/>
                </a:solidFill>
              </a:rPr>
              <a:t>ত্রিকোনমিতিক অনুপাতসমূহের সঠিক ব্যবহার করতে পারবে।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</a:rPr>
              <a:t>দূরত্ব নির্ণয় করতে পারবে।</a:t>
            </a:r>
            <a:endParaRPr lang="en-A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95" y="554636"/>
            <a:ext cx="11497456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 কোণঃ ভূতলের কোনো বিন্দু ভূমির সমান্তরাল রেখার সাথে যে কোণ উৎপন্ন করে তাকে উন্নতি কোণ বলা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95" y="2428406"/>
            <a:ext cx="11302584" cy="10772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কোণঃ ভূতলের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রেখার নিচের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বিন্দু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ভূরেখার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যে কোণ উৎপন্ন করে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অবনতি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বলা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AU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4538" y="4302177"/>
                <a:ext cx="3417757" cy="1276632"/>
              </a:xfrm>
              <a:prstGeom prst="rect">
                <a:avLst/>
              </a:prstGeom>
              <a:solidFill>
                <a:srgbClr val="66FF33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40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AU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লম্ব</m:t>
                              </m:r>
                              <m:r>
                                <a:rPr lang="bn-BD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bn-BD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অতিভুজ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AU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8" y="4302177"/>
                <a:ext cx="3417757" cy="12766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1626" y="4302177"/>
                <a:ext cx="3117954" cy="126425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360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3600" i="0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36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3600" b="0" i="1" smtClean="0">
                              <a:solidFill>
                                <a:srgbClr val="FFFF9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AU" sz="36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36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ভূমি</m:t>
                              </m:r>
                              <m:r>
                                <a:rPr lang="bn-BD" sz="36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bn-BD" sz="3600" b="0" i="1" smtClean="0">
                                  <a:solidFill>
                                    <a:srgbClr val="FFFF99"/>
                                  </a:solidFill>
                                  <a:latin typeface="Cambria Math" panose="02040503050406030204" pitchFamily="18" charset="0"/>
                                </a:rPr>
                                <m:t>অতিভুজ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AU" sz="3600" dirty="0">
                  <a:solidFill>
                    <a:srgbClr val="FFFF99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26" y="4302177"/>
                <a:ext cx="3117954" cy="12642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99226" y="4302177"/>
                <a:ext cx="3162925" cy="1305614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4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400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AU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AU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bn-BD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লম্ব</m:t>
                              </m:r>
                              <m:r>
                                <a:rPr lang="bn-BD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bn-BD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ভূমি</m:t>
                              </m:r>
                              <m:r>
                                <a:rPr lang="bn-BD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AU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226" y="4302177"/>
                <a:ext cx="3162925" cy="13056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5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6086007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423</Words>
  <Application>Microsoft Office PowerPoint</Application>
  <PresentationFormat>Widescreen</PresentationFormat>
  <Paragraphs>114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75</cp:revision>
  <dcterms:created xsi:type="dcterms:W3CDTF">2016-10-03T02:52:46Z</dcterms:created>
  <dcterms:modified xsi:type="dcterms:W3CDTF">2016-10-06T08:01:09Z</dcterms:modified>
</cp:coreProperties>
</file>